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Lato 2" charset="1" panose="020F0502020204030203"/>
      <p:regular r:id="rId12"/>
    </p:embeddedFont>
    <p:embeddedFont>
      <p:font typeface="Lato 2 Bold" charset="1" panose="020F0502020204030203"/>
      <p:regular r:id="rId13"/>
    </p:embeddedFont>
    <p:embeddedFont>
      <p:font typeface="Lato 2 Italics" charset="1" panose="020F0502020204030203"/>
      <p:regular r:id="rId14"/>
    </p:embeddedFont>
    <p:embeddedFont>
      <p:font typeface="Lato 2 Bold Italics" charset="1" panose="020F0502020204030203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Thin" charset="1" panose="00000300000000000000"/>
      <p:regular r:id="rId26"/>
    </p:embeddedFont>
    <p:embeddedFont>
      <p:font typeface="Poppins Thin Italics" charset="1" panose="00000300000000000000"/>
      <p:regular r:id="rId27"/>
    </p:embeddedFont>
    <p:embeddedFont>
      <p:font typeface="Poppins Extra-Light" charset="1" panose="00000300000000000000"/>
      <p:regular r:id="rId28"/>
    </p:embeddedFont>
    <p:embeddedFont>
      <p:font typeface="Poppins Extra-Light Italics" charset="1" panose="00000300000000000000"/>
      <p:regular r:id="rId29"/>
    </p:embeddedFont>
    <p:embeddedFont>
      <p:font typeface="Poppins Light" charset="1" panose="00000400000000000000"/>
      <p:regular r:id="rId30"/>
    </p:embeddedFont>
    <p:embeddedFont>
      <p:font typeface="Poppins Light Italics" charset="1" panose="00000400000000000000"/>
      <p:regular r:id="rId31"/>
    </p:embeddedFont>
    <p:embeddedFont>
      <p:font typeface="Poppins Medium" charset="1" panose="00000600000000000000"/>
      <p:regular r:id="rId32"/>
    </p:embeddedFont>
    <p:embeddedFont>
      <p:font typeface="Poppins Medium Italics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Semi-Bold Italics" charset="1" panose="00000700000000000000"/>
      <p:regular r:id="rId35"/>
    </p:embeddedFont>
    <p:embeddedFont>
      <p:font typeface="Poppins Ultra-Bold" charset="1" panose="00000900000000000000"/>
      <p:regular r:id="rId36"/>
    </p:embeddedFont>
    <p:embeddedFont>
      <p:font typeface="Poppins Ultra-Bold Italics" charset="1" panose="00000900000000000000"/>
      <p:regular r:id="rId37"/>
    </p:embeddedFont>
    <p:embeddedFont>
      <p:font typeface="Poppins Heavy" charset="1" panose="00000A00000000000000"/>
      <p:regular r:id="rId38"/>
    </p:embeddedFont>
    <p:embeddedFont>
      <p:font typeface="Poppins Heavy Italics" charset="1" panose="00000A00000000000000"/>
      <p:regular r:id="rId39"/>
    </p:embeddedFont>
    <p:embeddedFont>
      <p:font typeface="Lato 1" charset="1" panose="020F0502020204030203"/>
      <p:regular r:id="rId40"/>
    </p:embeddedFont>
    <p:embeddedFont>
      <p:font typeface="Lato 1 Bold" charset="1" panose="020F0502020204030203"/>
      <p:regular r:id="rId41"/>
    </p:embeddedFont>
    <p:embeddedFont>
      <p:font typeface="Lato 1 Italics" charset="1" panose="020F0502020204030203"/>
      <p:regular r:id="rId42"/>
    </p:embeddedFont>
    <p:embeddedFont>
      <p:font typeface="Lato 1 Bold Italics" charset="1" panose="020F0502020204030203"/>
      <p:regular r:id="rId43"/>
    </p:embeddedFont>
    <p:embeddedFont>
      <p:font typeface="Lato 1 Thin" charset="1" panose="020F0502020204030203"/>
      <p:regular r:id="rId44"/>
    </p:embeddedFont>
    <p:embeddedFont>
      <p:font typeface="Lato 1 Thin Italics" charset="1" panose="020F0502020204030203"/>
      <p:regular r:id="rId45"/>
    </p:embeddedFont>
    <p:embeddedFont>
      <p:font typeface="Lato 1 Light" charset="1" panose="020F0502020204030203"/>
      <p:regular r:id="rId46"/>
    </p:embeddedFont>
    <p:embeddedFont>
      <p:font typeface="Lato 1 Light Italics" charset="1" panose="020F0502020204030203"/>
      <p:regular r:id="rId47"/>
    </p:embeddedFont>
    <p:embeddedFont>
      <p:font typeface="Lato 1 Heavy" charset="1" panose="020F0502020204030203"/>
      <p:regular r:id="rId48"/>
    </p:embeddedFont>
    <p:embeddedFont>
      <p:font typeface="Lato 1 Heavy Italics" charset="1" panose="020F05020202040302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72" Target="slides/slide23.xml" Type="http://schemas.openxmlformats.org/officeDocument/2006/relationships/slide"/><Relationship Id="rId73" Target="slides/slide24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atlas-mag.net/article/les-risques-specifiques-aux-compagnies-d-assurance" TargetMode="External" Type="http://schemas.openxmlformats.org/officeDocument/2006/relationships/hyperlink"/><Relationship Id="rId3" Target="https://www.revue-banque.fr/metiers/assurance/hausse-de-l-inflation-et-des-taux-d-interet-des-defis-majeurs-pour-les-assureurs-MI12927586" TargetMode="External" Type="http://schemas.openxmlformats.org/officeDocument/2006/relationships/hyperlink"/><Relationship Id="rId4" Target="https://openclassrooms.com/fr/courses/6172816-environnement-de-l-assurance/6418786-l-assureur-son-bilan-et-ses-revenus" TargetMode="External" Type="http://schemas.openxmlformats.org/officeDocument/2006/relationships/hyperlink"/><Relationship Id="rId5" Target="https://placement.meilleurtaux.com/assurance-vie/actualites/2022-mai/assureurs-surveillent-pres-augmentation-taux-interet.html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954062" y="204783"/>
            <a:ext cx="3954834" cy="2619609"/>
          </a:xfrm>
          <a:custGeom>
            <a:avLst/>
            <a:gdLst/>
            <a:ahLst/>
            <a:cxnLst/>
            <a:rect r="r" b="b" t="t" l="l"/>
            <a:pathLst>
              <a:path h="2619609" w="3954834">
                <a:moveTo>
                  <a:pt x="0" y="0"/>
                </a:moveTo>
                <a:lnTo>
                  <a:pt x="3954835" y="0"/>
                </a:lnTo>
                <a:lnTo>
                  <a:pt x="3954835" y="2619609"/>
                </a:lnTo>
                <a:lnTo>
                  <a:pt x="0" y="261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994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24837" y="3796463"/>
            <a:ext cx="12616379" cy="135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8"/>
              </a:lnSpc>
            </a:pPr>
            <a:r>
              <a:rPr lang="en-US" sz="9874" spc="987">
                <a:solidFill>
                  <a:srgbClr val="000000"/>
                </a:solidFill>
                <a:latin typeface="Lato 1"/>
              </a:rPr>
              <a:t>PROJET 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4837" y="5050708"/>
            <a:ext cx="12616379" cy="17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43"/>
              </a:lnSpc>
            </a:pPr>
            <a:r>
              <a:rPr lang="en-US" sz="11850" spc="592">
                <a:solidFill>
                  <a:srgbClr val="000000"/>
                </a:solidFill>
                <a:latin typeface="Poppins Bold"/>
              </a:rPr>
              <a:t>FINANCE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2 Bold"/>
              </a:rPr>
              <a:t>Encadré par le Professeur Eymen Erraies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80498" y="1800737"/>
            <a:ext cx="15327005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2- LE RISQUE DE LIQUIDATION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886" y="4726856"/>
            <a:ext cx="16706229" cy="539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CDBD75"/>
                </a:solidFill>
                <a:latin typeface="Poppins Bold"/>
              </a:rPr>
              <a:t>LE RISQUE DE LIQUIDATION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 RÉSULTE D’UN </a:t>
            </a:r>
            <a:r>
              <a:rPr lang="en-US" sz="3199">
                <a:solidFill>
                  <a:srgbClr val="000000"/>
                </a:solidFill>
                <a:latin typeface="Poppins Bold"/>
              </a:rPr>
              <a:t>ACTIF TROP LONG PAR RAPPORT AU PASSIF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. </a:t>
            </a: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Poppins Bold"/>
              </a:rPr>
              <a:t>UNE HAUSSE DES TAUX D’INTÉRÊT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, DANS CE CONTEXTE, PEUT INCITER LES ASSURÉS À RACHETER LEUR CONTRAT S’ILS RÉALISENT QUE LE TAUX SERVI PAR L’ASSUREUR EST INFÉRIEUR À CELUI DU MARCHÉ. </a:t>
            </a: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LE RISQUE DE LIQUIDATION EST LE RISQUE POUR L’ASSUREUR D’AVOIR DANS CE CAS À CÉDER DES OBLIGATIONS AVANT LEUR REMBOURSEMENT, ALOR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S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 QU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E 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CE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L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L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E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S-CI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SO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NT EN </a:t>
            </a:r>
            <a:r>
              <a:rPr lang="en-US" sz="3199">
                <a:solidFill>
                  <a:srgbClr val="000000"/>
                </a:solidFill>
                <a:latin typeface="Poppins Bold"/>
              </a:rPr>
              <a:t>MOINS-VALEUR PAR RAPPORT À LEUR PRIX D’ACHAT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.</a:t>
            </a:r>
          </a:p>
          <a:p>
            <a:pPr algn="just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8863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EXEMPLE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476500"/>
            <a:ext cx="16044033" cy="7810500"/>
            <a:chOff x="0" y="0"/>
            <a:chExt cx="5852907" cy="2849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52907" cy="2849292"/>
            </a:xfrm>
            <a:custGeom>
              <a:avLst/>
              <a:gdLst/>
              <a:ahLst/>
              <a:cxnLst/>
              <a:rect r="r" b="b" t="t" l="l"/>
              <a:pathLst>
                <a:path h="2849292" w="5852907">
                  <a:moveTo>
                    <a:pt x="0" y="0"/>
                  </a:moveTo>
                  <a:lnTo>
                    <a:pt x="5852907" y="0"/>
                  </a:lnTo>
                  <a:lnTo>
                    <a:pt x="5852907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83061" y="3035685"/>
            <a:ext cx="15010643" cy="65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7"/>
              </a:lnSpc>
            </a:pPr>
            <a:r>
              <a:rPr lang="en-US" sz="3138" spc="313">
                <a:solidFill>
                  <a:srgbClr val="FFFFFF"/>
                </a:solidFill>
                <a:latin typeface="Poppins Bold"/>
              </a:rPr>
              <a:t>SUPPOSONS QU’UNE COMPAGNIE D’ASSURANCE AIT INVESTI DANS </a:t>
            </a:r>
            <a:r>
              <a:rPr lang="en-US" sz="3138" spc="313">
                <a:solidFill>
                  <a:srgbClr val="000000"/>
                </a:solidFill>
                <a:latin typeface="Poppins Bold"/>
              </a:rPr>
              <a:t>UNE OBLIGATION À 10 ANS</a:t>
            </a:r>
            <a:r>
              <a:rPr lang="en-US" sz="3138" spc="313">
                <a:solidFill>
                  <a:srgbClr val="FFFFFF"/>
                </a:solidFill>
                <a:latin typeface="Poppins Bold"/>
              </a:rPr>
              <a:t> AVEC UN </a:t>
            </a:r>
            <a:r>
              <a:rPr lang="en-US" sz="3138" spc="313">
                <a:solidFill>
                  <a:srgbClr val="000000"/>
                </a:solidFill>
                <a:latin typeface="Poppins Bold"/>
              </a:rPr>
              <a:t>TAUX D’INTÉRÊT FIXE DE 2%</a:t>
            </a:r>
            <a:r>
              <a:rPr lang="en-US" sz="3138" spc="313">
                <a:solidFill>
                  <a:srgbClr val="FFFFFF"/>
                </a:solidFill>
                <a:latin typeface="Poppins Bold"/>
              </a:rPr>
              <a:t>. </a:t>
            </a:r>
          </a:p>
          <a:p>
            <a:pPr>
              <a:lnSpc>
                <a:spcPts val="4707"/>
              </a:lnSpc>
            </a:pPr>
            <a:r>
              <a:rPr lang="en-US" sz="3138" spc="313">
                <a:solidFill>
                  <a:srgbClr val="000000"/>
                </a:solidFill>
                <a:latin typeface="Poppins Bold"/>
              </a:rPr>
              <a:t>SI LES TAUX D’INTÉRÊT AUGMENTENT À 3%</a:t>
            </a:r>
            <a:r>
              <a:rPr lang="en-US" sz="3138" spc="313">
                <a:solidFill>
                  <a:srgbClr val="FFFFFF"/>
                </a:solidFill>
                <a:latin typeface="Poppins Bold"/>
              </a:rPr>
              <a:t>, LA VALEUR DE CETTE OBLIGATION SUR LE MARCHÉ</a:t>
            </a:r>
            <a:r>
              <a:rPr lang="en-US" sz="3138" spc="313">
                <a:solidFill>
                  <a:srgbClr val="000000"/>
                </a:solidFill>
                <a:latin typeface="Poppins Bold"/>
              </a:rPr>
              <a:t> DIMINUERA</a:t>
            </a:r>
            <a:r>
              <a:rPr lang="en-US" sz="3138" spc="313">
                <a:solidFill>
                  <a:srgbClr val="FFFFFF"/>
                </a:solidFill>
                <a:latin typeface="Poppins Bold"/>
              </a:rPr>
              <a:t>. </a:t>
            </a:r>
          </a:p>
          <a:p>
            <a:pPr>
              <a:lnSpc>
                <a:spcPts val="4707"/>
              </a:lnSpc>
            </a:pPr>
            <a:r>
              <a:rPr lang="en-US" sz="3138" spc="313">
                <a:solidFill>
                  <a:srgbClr val="FFFFFF"/>
                </a:solidFill>
                <a:latin typeface="Poppins Bold"/>
              </a:rPr>
              <a:t>C’EST PARCE QUE LES NOUVEAUX INVESTISSEURS PEUVENT MAINTENANT ACHETER DE NOUVELLES OBLIGATIONS QUI RAPPORTENT 3% AU LIEU DE 2%. </a:t>
            </a:r>
          </a:p>
          <a:p>
            <a:pPr>
              <a:lnSpc>
                <a:spcPts val="4707"/>
              </a:lnSpc>
            </a:pPr>
            <a:r>
              <a:rPr lang="en-US" sz="3138" spc="313">
                <a:solidFill>
                  <a:srgbClr val="FFFFFF"/>
                </a:solidFill>
                <a:latin typeface="Poppins Bold"/>
              </a:rPr>
              <a:t>PAR CONSÉQUENT, </a:t>
            </a:r>
            <a:r>
              <a:rPr lang="en-US" sz="3138" spc="313">
                <a:solidFill>
                  <a:srgbClr val="000000"/>
                </a:solidFill>
                <a:latin typeface="Poppins Bold"/>
              </a:rPr>
              <a:t>SI LA COMPAGNIE D’ASSURANCE DEVAIT VENDRE CETTE OBLIGATION AVANT SON ÉCHÉANCE, ELLE POURRAIT SUBIR </a:t>
            </a:r>
            <a:r>
              <a:rPr lang="en-US" sz="3138" spc="313" u="sng">
                <a:solidFill>
                  <a:srgbClr val="000000"/>
                </a:solidFill>
                <a:latin typeface="Poppins Bold"/>
              </a:rPr>
              <a:t>UNE PERTE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DBD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449241"/>
            <a:ext cx="18288000" cy="354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24"/>
              </a:lnSpc>
            </a:pPr>
            <a:r>
              <a:rPr lang="en-US" sz="9874" spc="987">
                <a:solidFill>
                  <a:srgbClr val="FFFFFF"/>
                </a:solidFill>
                <a:latin typeface="Poppins Bold"/>
              </a:rPr>
              <a:t>LES OBJECTIFS DU PROJET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DFC3A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460566" y="2741364"/>
            <a:ext cx="11366868" cy="7183759"/>
          </a:xfrm>
          <a:custGeom>
            <a:avLst/>
            <a:gdLst/>
            <a:ahLst/>
            <a:cxnLst/>
            <a:rect r="r" b="b" t="t" l="l"/>
            <a:pathLst>
              <a:path h="7183759" w="11366868">
                <a:moveTo>
                  <a:pt x="0" y="0"/>
                </a:moveTo>
                <a:lnTo>
                  <a:pt x="11366868" y="0"/>
                </a:lnTo>
                <a:lnTo>
                  <a:pt x="11366868" y="7183759"/>
                </a:lnTo>
                <a:lnTo>
                  <a:pt x="0" y="7183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0498" y="10768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CONFIDENTIEL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695808" y="3086100"/>
            <a:ext cx="5025710" cy="4114800"/>
          </a:xfrm>
          <a:custGeom>
            <a:avLst/>
            <a:gdLst/>
            <a:ahLst/>
            <a:cxnLst/>
            <a:rect r="r" b="b" t="t" l="l"/>
            <a:pathLst>
              <a:path h="4114800" w="5025710">
                <a:moveTo>
                  <a:pt x="0" y="0"/>
                </a:moveTo>
                <a:lnTo>
                  <a:pt x="5025710" y="0"/>
                </a:lnTo>
                <a:lnTo>
                  <a:pt x="50257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5058" y="4765675"/>
            <a:ext cx="9233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Lato 2 Bold Italics"/>
              </a:rPr>
              <a:t>ATTÉNUATION DES RISQUES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97858" y="2523496"/>
            <a:ext cx="25283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151263" y="26426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3633" y="4221679"/>
            <a:ext cx="923397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Poppins Bold Italics"/>
              </a:rPr>
              <a:t>ÉVALUATION COMPLÈTE DU RISQUE DE TAUX D'INTÉRÊT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7291" y="27017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2010567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58957" y="5142922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28018" y="3181982"/>
            <a:ext cx="10263397" cy="202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320">
                <a:solidFill>
                  <a:srgbClr val="000000"/>
                </a:solidFill>
                <a:latin typeface="Lato 2 Italics"/>
              </a:rPr>
              <a:t>Une </a:t>
            </a:r>
            <a:r>
              <a:rPr lang="en-US" sz="3200" spc="320">
                <a:solidFill>
                  <a:srgbClr val="000000"/>
                </a:solidFill>
                <a:latin typeface="Lato 2 Italics"/>
              </a:rPr>
              <a:t>mesure le temps nécessaire pour que les flux de trésorerie (revenus, intérêts, remboursement du capital, etc.) provenant des actifs soient récupérés.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8018" y="6349068"/>
            <a:ext cx="10822122" cy="15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320">
                <a:solidFill>
                  <a:srgbClr val="020201"/>
                </a:solidFill>
                <a:latin typeface="Lato 2 Italics"/>
              </a:rPr>
              <a:t>évaluer le temps nécessaire pour que les flux de trésorerie liés aux passifs (les paiements d'intérêts et les remboursements de capital) soient réalisés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8018" y="2648681"/>
            <a:ext cx="892620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2 Bold"/>
              </a:rPr>
              <a:t>DURÉE DES ACTIFS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2168" y="266047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2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579477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2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28018" y="5809611"/>
            <a:ext cx="892620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2 Bold"/>
              </a:rPr>
              <a:t>DURÉE DES PASSIFS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CDBD75"/>
                </a:solidFill>
                <a:latin typeface="Poppins Ultra-Bold"/>
              </a:rPr>
              <a:t>LE CALCUL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258750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697091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4592891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4592891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43121" y="3492071"/>
            <a:ext cx="9408875" cy="303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320">
                <a:solidFill>
                  <a:srgbClr val="000000"/>
                </a:solidFill>
                <a:latin typeface="Lato 2 Italics"/>
              </a:rPr>
              <a:t>Une mesure de la </a:t>
            </a:r>
            <a:r>
              <a:rPr lang="en-US" sz="3200" spc="320" u="sng">
                <a:solidFill>
                  <a:srgbClr val="000000"/>
                </a:solidFill>
                <a:latin typeface="Lato 2 Italics"/>
              </a:rPr>
              <a:t>sensibilité globale de la compagnie aux changements de taux d'intérêt</a:t>
            </a:r>
            <a:r>
              <a:rPr lang="en-US" sz="3200" spc="320">
                <a:solidFill>
                  <a:srgbClr val="000000"/>
                </a:solidFill>
                <a:latin typeface="Lato 2 Italics"/>
              </a:rPr>
              <a:t>.</a:t>
            </a:r>
          </a:p>
          <a:p>
            <a:pPr>
              <a:lnSpc>
                <a:spcPts val="4000"/>
              </a:lnSpc>
            </a:pPr>
            <a:r>
              <a:rPr lang="en-US" sz="3200" spc="320">
                <a:solidFill>
                  <a:srgbClr val="000000"/>
                </a:solidFill>
                <a:latin typeface="Lato 2 Italics"/>
              </a:rPr>
              <a:t>Plus la duration est longue, plus la valeur de l’actif ou du passif est sensible aux variations des taux d’intérêt.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530363" y="7255315"/>
            <a:ext cx="11566203" cy="970590"/>
          </a:xfrm>
          <a:custGeom>
            <a:avLst/>
            <a:gdLst/>
            <a:ahLst/>
            <a:cxnLst/>
            <a:rect r="r" b="b" t="t" l="l"/>
            <a:pathLst>
              <a:path h="970590" w="11566203">
                <a:moveTo>
                  <a:pt x="0" y="0"/>
                </a:moveTo>
                <a:lnTo>
                  <a:pt x="11566203" y="0"/>
                </a:lnTo>
                <a:lnTo>
                  <a:pt x="11566203" y="970591"/>
                </a:lnTo>
                <a:lnTo>
                  <a:pt x="0" y="970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23218" y="878380"/>
            <a:ext cx="70207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DURÉE NETTE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46901" y="371143"/>
            <a:ext cx="7841099" cy="3103768"/>
          </a:xfrm>
          <a:custGeom>
            <a:avLst/>
            <a:gdLst/>
            <a:ahLst/>
            <a:cxnLst/>
            <a:rect r="r" b="b" t="t" l="l"/>
            <a:pathLst>
              <a:path h="3103768" w="7841099">
                <a:moveTo>
                  <a:pt x="0" y="0"/>
                </a:moveTo>
                <a:lnTo>
                  <a:pt x="7841099" y="0"/>
                </a:lnTo>
                <a:lnTo>
                  <a:pt x="7841099" y="3103768"/>
                </a:lnTo>
                <a:lnTo>
                  <a:pt x="0" y="310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15081"/>
            <a:ext cx="10446901" cy="1505860"/>
          </a:xfrm>
          <a:custGeom>
            <a:avLst/>
            <a:gdLst/>
            <a:ahLst/>
            <a:cxnLst/>
            <a:rect r="r" b="b" t="t" l="l"/>
            <a:pathLst>
              <a:path h="1505860" w="10446901">
                <a:moveTo>
                  <a:pt x="0" y="0"/>
                </a:moveTo>
                <a:lnTo>
                  <a:pt x="10446901" y="0"/>
                </a:lnTo>
                <a:lnTo>
                  <a:pt x="10446901" y="1505860"/>
                </a:lnTo>
                <a:lnTo>
                  <a:pt x="0" y="150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1057275"/>
            <a:ext cx="952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5860" y="3669650"/>
            <a:ext cx="16513224" cy="57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u="sng">
                <a:solidFill>
                  <a:srgbClr val="2B4A9D"/>
                </a:solidFill>
                <a:latin typeface="Lato 2 Bold"/>
              </a:rPr>
              <a:t>Les données fournies par la compagnie d'assurance :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"/>
              </a:rPr>
              <a:t>Le </a:t>
            </a:r>
            <a:r>
              <a:rPr lang="en-US" sz="3300">
                <a:solidFill>
                  <a:srgbClr val="000000"/>
                </a:solidFill>
                <a:latin typeface="Lato 2 Italics"/>
              </a:rPr>
              <a:t>code du contrat (pas besoin de mentionner le nom du client)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Le montant du contrat (Price)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Le taux d’intérêt (tmm) (coupon rate)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La valeur nominale (notional)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La date de maturité (maturity date)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La fréquence de règlement (trimestrielle - annuelle ..)</a:t>
            </a:r>
          </a:p>
          <a:p>
            <a:pPr>
              <a:lnSpc>
                <a:spcPts val="4620"/>
              </a:lnSpc>
            </a:pPr>
            <a:r>
              <a:rPr lang="en-US" sz="3300" u="sng">
                <a:solidFill>
                  <a:srgbClr val="2B4A9D"/>
                </a:solidFill>
                <a:latin typeface="Lato 2 Bold"/>
              </a:rPr>
              <a:t>Les données fournies par Tunisie Clearing :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"/>
              </a:rPr>
              <a:t>Le </a:t>
            </a:r>
            <a:r>
              <a:rPr lang="en-US" sz="3300">
                <a:solidFill>
                  <a:srgbClr val="000000"/>
                </a:solidFill>
                <a:latin typeface="Lato 2 Italics"/>
              </a:rPr>
              <a:t>taux de zéro coupon (zero coupon rate )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Lato 2 Italics"/>
              </a:rPr>
              <a:t>Le taux sans risque (BTA) (risk free rate)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6483" y="4259779"/>
            <a:ext cx="923397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Lato 2 Bold Italics"/>
              </a:rPr>
              <a:t>CONCEPTION SUR MESURE D'UN CONTRAT DE SWAP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151263" y="29326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23624"/>
            <a:ext cx="3482212" cy="3393574"/>
          </a:xfrm>
          <a:custGeom>
            <a:avLst/>
            <a:gdLst/>
            <a:ahLst/>
            <a:cxnLst/>
            <a:rect r="r" b="b" t="t" l="l"/>
            <a:pathLst>
              <a:path h="3393574" w="3482212">
                <a:moveTo>
                  <a:pt x="0" y="0"/>
                </a:moveTo>
                <a:lnTo>
                  <a:pt x="3482212" y="0"/>
                </a:lnTo>
                <a:lnTo>
                  <a:pt x="3482212" y="3393574"/>
                </a:lnTo>
                <a:lnTo>
                  <a:pt x="0" y="339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956067" y="5480864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5956067" y="3624072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032775" y="2323624"/>
            <a:ext cx="3120026" cy="3393574"/>
          </a:xfrm>
          <a:custGeom>
            <a:avLst/>
            <a:gdLst/>
            <a:ahLst/>
            <a:cxnLst/>
            <a:rect r="r" b="b" t="t" l="l"/>
            <a:pathLst>
              <a:path h="3393574" w="3120026">
                <a:moveTo>
                  <a:pt x="0" y="0"/>
                </a:moveTo>
                <a:lnTo>
                  <a:pt x="3120026" y="0"/>
                </a:lnTo>
                <a:lnTo>
                  <a:pt x="3120026" y="3393574"/>
                </a:lnTo>
                <a:lnTo>
                  <a:pt x="0" y="339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2841" y="6073954"/>
            <a:ext cx="7833003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Paiement regulier (</a:t>
            </a:r>
            <a:r>
              <a:rPr lang="en-US" sz="4300">
                <a:solidFill>
                  <a:srgbClr val="CDBD75"/>
                </a:solidFill>
                <a:latin typeface="Canva Sans Bold"/>
              </a:rPr>
              <a:t>prime</a:t>
            </a:r>
            <a:r>
              <a:rPr lang="en-US" sz="4300">
                <a:solidFill>
                  <a:srgbClr val="000000"/>
                </a:solidFill>
                <a:latin typeface="Canva Sans 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7017" y="1914018"/>
            <a:ext cx="6574402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Paiement irregulier au cas d’accident (</a:t>
            </a:r>
            <a:r>
              <a:rPr lang="en-US" sz="4300">
                <a:solidFill>
                  <a:srgbClr val="CDBD75"/>
                </a:solidFill>
                <a:latin typeface="Canva Sans Bold"/>
              </a:rPr>
              <a:t>sinistre</a:t>
            </a:r>
            <a:r>
              <a:rPr lang="en-US" sz="4300">
                <a:solidFill>
                  <a:srgbClr val="000000"/>
                </a:solidFill>
                <a:latin typeface="Canva Sans 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770" y="6714668"/>
            <a:ext cx="5086071" cy="26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Poppins Bold"/>
              </a:rPr>
              <a:t>COMPAGNIE D’</a:t>
            </a:r>
            <a:r>
              <a:rPr lang="en-US" sz="4900">
                <a:solidFill>
                  <a:srgbClr val="000000"/>
                </a:solidFill>
                <a:latin typeface="Poppins Bold"/>
              </a:rPr>
              <a:t>ASSURANCE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Poppins Bold"/>
              </a:rPr>
              <a:t>(ASSUREUR)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33602" y="6669583"/>
            <a:ext cx="3918372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CLIENT (ASSURÉS)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456" y="2477815"/>
            <a:ext cx="4222276" cy="4114800"/>
          </a:xfrm>
          <a:custGeom>
            <a:avLst/>
            <a:gdLst/>
            <a:ahLst/>
            <a:cxnLst/>
            <a:rect r="r" b="b" t="t" l="l"/>
            <a:pathLst>
              <a:path h="4114800" w="4222276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9225" y="2477815"/>
            <a:ext cx="4270075" cy="4114800"/>
          </a:xfrm>
          <a:custGeom>
            <a:avLst/>
            <a:gdLst/>
            <a:ahLst/>
            <a:cxnLst/>
            <a:rect r="r" b="b" t="t" l="l"/>
            <a:pathLst>
              <a:path h="4114800" w="4270075">
                <a:moveTo>
                  <a:pt x="0" y="0"/>
                </a:moveTo>
                <a:lnTo>
                  <a:pt x="4270075" y="0"/>
                </a:lnTo>
                <a:lnTo>
                  <a:pt x="4270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5584957" y="5871389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5584957" y="4014597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4701406" y="6261914"/>
            <a:ext cx="7833003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Paiement fixe (taux de SWAP)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9451" y="2799843"/>
            <a:ext cx="518563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Canva Sans Bold"/>
              </a:rPr>
              <a:t>Paiement variable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8886" y="8051437"/>
            <a:ext cx="438341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 Bold"/>
              </a:rPr>
              <a:t>ASSURANCE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46674" y="8051437"/>
            <a:ext cx="2998118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 Bold"/>
              </a:rPr>
              <a:t>BANQUE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0450" y="352425"/>
            <a:ext cx="1409422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 spc="395">
                <a:solidFill>
                  <a:srgbClr val="CDBD75"/>
                </a:solidFill>
                <a:latin typeface="Poppins Bold"/>
              </a:rPr>
              <a:t>CONTRAT DE SWAP</a:t>
            </a:r>
            <a:r>
              <a:rPr lang="en-US" sz="7900" spc="395">
                <a:solidFill>
                  <a:srgbClr val="CDBD75"/>
                </a:solidFill>
                <a:latin typeface="Poppins Bold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566484" y="3146954"/>
            <a:ext cx="3284359" cy="4114800"/>
          </a:xfrm>
          <a:custGeom>
            <a:avLst/>
            <a:gdLst/>
            <a:ahLst/>
            <a:cxnLst/>
            <a:rect r="r" b="b" t="t" l="l"/>
            <a:pathLst>
              <a:path h="4114800" w="3284359">
                <a:moveTo>
                  <a:pt x="0" y="0"/>
                </a:moveTo>
                <a:lnTo>
                  <a:pt x="3284358" y="0"/>
                </a:lnTo>
                <a:lnTo>
                  <a:pt x="3284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54583" y="4765675"/>
            <a:ext cx="9233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Lato 2 Bold Italics"/>
              </a:rPr>
              <a:t>STABILITÉ FINANCIÈRE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97858" y="2523496"/>
            <a:ext cx="25283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7291" y="27017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866828" y="1127318"/>
            <a:ext cx="8819643" cy="4004845"/>
            <a:chOff x="0" y="0"/>
            <a:chExt cx="11759524" cy="533979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759524" cy="5339793"/>
              <a:chOff x="0" y="0"/>
              <a:chExt cx="7386682" cy="335416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86682" cy="3354162"/>
              </a:xfrm>
              <a:custGeom>
                <a:avLst/>
                <a:gdLst/>
                <a:ahLst/>
                <a:cxnLst/>
                <a:rect r="r" b="b" t="t" l="l"/>
                <a:pathLst>
                  <a:path h="3354162" w="7386682">
                    <a:moveTo>
                      <a:pt x="7262222" y="3354162"/>
                    </a:moveTo>
                    <a:lnTo>
                      <a:pt x="124460" y="3354162"/>
                    </a:lnTo>
                    <a:cubicBezTo>
                      <a:pt x="55880" y="3354162"/>
                      <a:pt x="0" y="3298282"/>
                      <a:pt x="0" y="32297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262222" y="0"/>
                    </a:lnTo>
                    <a:cubicBezTo>
                      <a:pt x="7330801" y="0"/>
                      <a:pt x="7386682" y="55880"/>
                      <a:pt x="7386682" y="124460"/>
                    </a:cubicBezTo>
                    <a:lnTo>
                      <a:pt x="7386682" y="3229702"/>
                    </a:lnTo>
                    <a:cubicBezTo>
                      <a:pt x="7386682" y="3298282"/>
                      <a:pt x="7330801" y="3354162"/>
                      <a:pt x="7262222" y="3354162"/>
                    </a:cubicBezTo>
                    <a:close/>
                  </a:path>
                </a:pathLst>
              </a:custGeom>
              <a:solidFill>
                <a:srgbClr val="CDBD75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812480" y="1006340"/>
              <a:ext cx="10134564" cy="3289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1"/>
                </a:lnSpc>
                <a:spcBef>
                  <a:spcPct val="0"/>
                </a:spcBef>
              </a:pPr>
              <a:r>
                <a:rPr lang="en-US" sz="3016" spc="301">
                  <a:solidFill>
                    <a:srgbClr val="000000"/>
                  </a:solidFill>
                  <a:latin typeface="Lato 2 Bold Italics"/>
                </a:rPr>
                <a:t>Le contrat de swap offre un environnement financier plus prévisible en fixant les coûts ou les retours associés aux passifs et actifs de l'entreprise.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628158" y="5369103"/>
            <a:ext cx="3296984" cy="4114800"/>
          </a:xfrm>
          <a:custGeom>
            <a:avLst/>
            <a:gdLst/>
            <a:ahLst/>
            <a:cxnLst/>
            <a:rect r="r" b="b" t="t" l="l"/>
            <a:pathLst>
              <a:path h="4114800" w="3296984">
                <a:moveTo>
                  <a:pt x="0" y="0"/>
                </a:moveTo>
                <a:lnTo>
                  <a:pt x="3296984" y="0"/>
                </a:lnTo>
                <a:lnTo>
                  <a:pt x="32969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1590" y="3755232"/>
            <a:ext cx="14686951" cy="123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18"/>
              </a:lnSpc>
            </a:pPr>
            <a:r>
              <a:rPr lang="en-US" sz="8875" spc="887">
                <a:solidFill>
                  <a:srgbClr val="000000"/>
                </a:solidFill>
                <a:latin typeface="Lato 1"/>
              </a:rPr>
              <a:t>MERCI POUR VOTRE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7306" y="5200650"/>
            <a:ext cx="12616379" cy="17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43"/>
              </a:lnSpc>
            </a:pPr>
            <a:r>
              <a:rPr lang="en-US" sz="11850" spc="592">
                <a:solidFill>
                  <a:srgbClr val="000000"/>
                </a:solidFill>
                <a:latin typeface="Poppins Bold"/>
              </a:rPr>
              <a:t>ATTENTION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520" y="2114799"/>
            <a:ext cx="17510087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000000"/>
                </a:solidFill>
                <a:latin typeface="Poppins"/>
                <a:hlinkClick r:id="rId2" tooltip="https://www.atlas-mag.net/article/les-risques-specifiques-aux-compagnies-d-assurance"/>
              </a:rPr>
              <a:t>https://www.atlas-mag.net/article/les-risques-specifiques-aux-compagnies-d-assurance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2520" y="3692774"/>
            <a:ext cx="17510087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000000"/>
                </a:solidFill>
                <a:latin typeface="Poppins"/>
                <a:hlinkClick r:id="rId3" tooltip="https://www.revue-banque.fr/metiers/assurance/hausse-de-l-inflation-et-des-taux-d-interet-des-defis-majeurs-pour-les-assureurs-MI12927586"/>
              </a:rPr>
              <a:t>https://www.revue-banque.fr/metiers/assurance/hausse-de-l-inflation-et-des-taux-d-interet-des-defis-majeurs-pour-les-assureurs-MI12927586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2520" y="5273992"/>
            <a:ext cx="17635480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000000"/>
                </a:solidFill>
                <a:latin typeface="Poppins"/>
                <a:hlinkClick r:id="rId4" tooltip="https://openclassrooms.com/fr/courses/6172816-environnement-de-l-assurance/6418786-l-assureur-son-bilan-et-ses-revenus"/>
              </a:rPr>
              <a:t>https://openclassrooms.com/fr/courses/6172816-environnement-de-l-assurance/6418786-l-assureur-son-bilan-et-ses-revenus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2520" y="6851967"/>
            <a:ext cx="17635480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u="sng">
                <a:solidFill>
                  <a:srgbClr val="000000"/>
                </a:solidFill>
                <a:latin typeface="Poppins"/>
                <a:hlinkClick r:id="rId5" tooltip="https://placement.meilleurtaux.com/assurance-vie/actualites/2022-mai/assureurs-surveillent-pres-augmentation-taux-interet.html"/>
              </a:rPr>
              <a:t>https://placement.meilleurtaux.com/assurance-vie/actualites/2022-mai/assureurs-surveillent-pres-augmentation-taux-interet.html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7398" y="650875"/>
            <a:ext cx="9233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99">
                <a:solidFill>
                  <a:srgbClr val="000000"/>
                </a:solidFill>
                <a:latin typeface="Lato 2 Bold Italics"/>
              </a:rPr>
              <a:t>REFERENCE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0254" y="6207219"/>
            <a:ext cx="20161375" cy="4209956"/>
            <a:chOff x="0" y="0"/>
            <a:chExt cx="5309992" cy="1108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9992" cy="1108795"/>
            </a:xfrm>
            <a:custGeom>
              <a:avLst/>
              <a:gdLst/>
              <a:ahLst/>
              <a:cxnLst/>
              <a:rect r="r" b="b" t="t" l="l"/>
              <a:pathLst>
                <a:path h="1108795" w="5309992">
                  <a:moveTo>
                    <a:pt x="19584" y="0"/>
                  </a:moveTo>
                  <a:lnTo>
                    <a:pt x="5290408" y="0"/>
                  </a:lnTo>
                  <a:cubicBezTo>
                    <a:pt x="5301224" y="0"/>
                    <a:pt x="5309992" y="8768"/>
                    <a:pt x="5309992" y="19584"/>
                  </a:cubicBezTo>
                  <a:lnTo>
                    <a:pt x="5309992" y="1089211"/>
                  </a:lnTo>
                  <a:cubicBezTo>
                    <a:pt x="5309992" y="1100027"/>
                    <a:pt x="5301224" y="1108795"/>
                    <a:pt x="5290408" y="1108795"/>
                  </a:cubicBezTo>
                  <a:lnTo>
                    <a:pt x="19584" y="1108795"/>
                  </a:lnTo>
                  <a:cubicBezTo>
                    <a:pt x="8768" y="1108795"/>
                    <a:pt x="0" y="1100027"/>
                    <a:pt x="0" y="1089211"/>
                  </a:cubicBezTo>
                  <a:lnTo>
                    <a:pt x="0" y="19584"/>
                  </a:lnTo>
                  <a:cubicBezTo>
                    <a:pt x="0" y="8768"/>
                    <a:pt x="8768" y="0"/>
                    <a:pt x="195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BD75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09992" cy="115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0436" y="3904038"/>
            <a:ext cx="5657850" cy="56578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49714" y="3904038"/>
            <a:ext cx="5657850" cy="56578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70216" y="3960960"/>
            <a:ext cx="5297340" cy="52973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9970" y="3960960"/>
            <a:ext cx="5297340" cy="52973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004047" y="472427"/>
            <a:ext cx="8312773" cy="28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</a:rPr>
              <a:t>LE BILAN D’UNE ENTREPRISE D’ASSURANCE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39429" y="5713283"/>
            <a:ext cx="3958914" cy="280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Ce sont les placements qui représentent le plus grand poste car</a:t>
            </a:r>
            <a:r>
              <a:rPr lang="en-US" sz="2269">
                <a:solidFill>
                  <a:srgbClr val="000000"/>
                </a:solidFill>
                <a:latin typeface="Poppins Bold"/>
              </a:rPr>
              <a:t> l’assureur place les primes qu’il reçoit en instruments financiers</a:t>
            </a:r>
            <a:r>
              <a:rPr lang="en-US" sz="2269">
                <a:solidFill>
                  <a:srgbClr val="000000"/>
                </a:solidFill>
                <a:latin typeface="Poppins"/>
              </a:rPr>
              <a:t>, dans l’attente du paiement des sinistres.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9183" y="6140544"/>
            <a:ext cx="3958914" cy="160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000000"/>
                </a:solidFill>
                <a:latin typeface="Poppins"/>
              </a:rPr>
              <a:t>Ils eprésentent l’anticipation des</a:t>
            </a:r>
            <a:r>
              <a:rPr lang="en-US" sz="2269">
                <a:solidFill>
                  <a:srgbClr val="000000"/>
                </a:solidFill>
                <a:latin typeface="Poppins Bold"/>
              </a:rPr>
              <a:t> sinistres</a:t>
            </a:r>
            <a:r>
              <a:rPr lang="en-US" sz="2269">
                <a:solidFill>
                  <a:srgbClr val="000000"/>
                </a:solidFill>
                <a:latin typeface="Poppins"/>
              </a:rPr>
              <a:t> que l’assureur devra prendre en charge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95832" y="4621213"/>
            <a:ext cx="203628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Actifs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35047" y="4621213"/>
            <a:ext cx="2531286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Passifs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38306"/>
            <a:ext cx="3482212" cy="3393574"/>
          </a:xfrm>
          <a:custGeom>
            <a:avLst/>
            <a:gdLst/>
            <a:ahLst/>
            <a:cxnLst/>
            <a:rect r="r" b="b" t="t" l="l"/>
            <a:pathLst>
              <a:path h="3393574" w="3482212">
                <a:moveTo>
                  <a:pt x="0" y="0"/>
                </a:moveTo>
                <a:lnTo>
                  <a:pt x="3482212" y="0"/>
                </a:lnTo>
                <a:lnTo>
                  <a:pt x="3482212" y="3393574"/>
                </a:lnTo>
                <a:lnTo>
                  <a:pt x="0" y="339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956067" y="4995546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5956067" y="3138754"/>
            <a:ext cx="6574402" cy="0"/>
          </a:xfrm>
          <a:prstGeom prst="line">
            <a:avLst/>
          </a:prstGeom>
          <a:ln cap="flat" w="38100">
            <a:solidFill>
              <a:srgbClr val="4B401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112270" y="1477693"/>
            <a:ext cx="3339217" cy="3665807"/>
          </a:xfrm>
          <a:custGeom>
            <a:avLst/>
            <a:gdLst/>
            <a:ahLst/>
            <a:cxnLst/>
            <a:rect r="r" b="b" t="t" l="l"/>
            <a:pathLst>
              <a:path h="3665807" w="3339217">
                <a:moveTo>
                  <a:pt x="0" y="0"/>
                </a:moveTo>
                <a:lnTo>
                  <a:pt x="3339217" y="0"/>
                </a:lnTo>
                <a:lnTo>
                  <a:pt x="3339217" y="3665807"/>
                </a:lnTo>
                <a:lnTo>
                  <a:pt x="0" y="366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393442" y="5386071"/>
            <a:ext cx="7833003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Pes paiements réguliers d’intérêts (</a:t>
            </a:r>
            <a:r>
              <a:rPr lang="en-US" sz="4000">
                <a:solidFill>
                  <a:srgbClr val="CDBD75"/>
                </a:solidFill>
                <a:latin typeface="Canva Sans Bold"/>
              </a:rPr>
              <a:t>coupons</a:t>
            </a:r>
            <a:r>
              <a:rPr lang="en-US" sz="4000">
                <a:solidFill>
                  <a:srgbClr val="000000"/>
                </a:solidFill>
                <a:latin typeface="Canva Sans Bold"/>
              </a:rPr>
              <a:t>) + le montant initial investi dans l’obligation (</a:t>
            </a:r>
            <a:r>
              <a:rPr lang="en-US" sz="4000">
                <a:solidFill>
                  <a:srgbClr val="CDBD75"/>
                </a:solidFill>
                <a:latin typeface="Canva Sans Bold"/>
              </a:rPr>
              <a:t>principal</a:t>
            </a:r>
            <a:r>
              <a:rPr lang="en-US" sz="4000">
                <a:solidFill>
                  <a:srgbClr val="000000"/>
                </a:solidFill>
                <a:latin typeface="Canva Sans Bold"/>
              </a:rPr>
              <a:t>) à la maturité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22742" y="1933524"/>
            <a:ext cx="6574402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CDBD75"/>
                </a:solidFill>
                <a:latin typeface="Canva Sans Bold"/>
              </a:rPr>
              <a:t>Prime</a:t>
            </a:r>
            <a:r>
              <a:rPr lang="en-US" sz="4100">
                <a:solidFill>
                  <a:srgbClr val="000000"/>
                </a:solidFill>
                <a:latin typeface="Canva Sans Bold"/>
              </a:rPr>
              <a:t> des assurés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770" y="5923598"/>
            <a:ext cx="5086071" cy="260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Poppins Bold"/>
              </a:rPr>
              <a:t>COMPAGNIE D’</a:t>
            </a:r>
            <a:r>
              <a:rPr lang="en-US" sz="4900">
                <a:solidFill>
                  <a:srgbClr val="000000"/>
                </a:solidFill>
                <a:latin typeface="Poppins Bold"/>
              </a:rPr>
              <a:t>ASSURANCE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Poppins Bold"/>
              </a:rPr>
              <a:t>(ASSUREUR)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0781" y="5914073"/>
            <a:ext cx="4208968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OBLIGATION -ACTION 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DBD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4462" y="1514462"/>
            <a:ext cx="15259077" cy="7258077"/>
            <a:chOff x="0" y="0"/>
            <a:chExt cx="4018852" cy="1911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18852" cy="1911592"/>
            </a:xfrm>
            <a:custGeom>
              <a:avLst/>
              <a:gdLst/>
              <a:ahLst/>
              <a:cxnLst/>
              <a:rect r="r" b="b" t="t" l="l"/>
              <a:pathLst>
                <a:path h="1911592" w="4018852">
                  <a:moveTo>
                    <a:pt x="0" y="0"/>
                  </a:moveTo>
                  <a:lnTo>
                    <a:pt x="4018852" y="0"/>
                  </a:lnTo>
                  <a:lnTo>
                    <a:pt x="4018852" y="1911592"/>
                  </a:lnTo>
                  <a:lnTo>
                    <a:pt x="0" y="1911592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18852" cy="1949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98842" y="2000251"/>
            <a:ext cx="14890317" cy="615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500" spc="577">
                <a:solidFill>
                  <a:srgbClr val="FFFFFF"/>
                </a:solidFill>
                <a:latin typeface="Poppins Heavy"/>
              </a:rPr>
              <a:t>FLUCTUATION</a:t>
            </a:r>
            <a:r>
              <a:rPr lang="en-US" sz="7500" spc="577">
                <a:solidFill>
                  <a:srgbClr val="FFFFFF"/>
                </a:solidFill>
                <a:latin typeface="Poppins Heavy"/>
              </a:rPr>
              <a:t> DES TAUX D’INTÉRÊT :DÉFIS MAJEUR POUR LES INVESTISSEMENTS DES ASSUREURS !!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14825"/>
            <a:ext cx="18288000" cy="7258050"/>
            <a:chOff x="0" y="0"/>
            <a:chExt cx="6671512" cy="264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647756"/>
            </a:xfrm>
            <a:custGeom>
              <a:avLst/>
              <a:gdLst/>
              <a:ahLst/>
              <a:cxnLst/>
              <a:rect r="r" b="b" t="t" l="l"/>
              <a:pathLst>
                <a:path h="264775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32113" y="372109"/>
            <a:ext cx="16547507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LES RISQUES ENCOURUS PAR LES COMPAGNIES D’ASSURANCE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90566" y="5019675"/>
            <a:ext cx="16706868" cy="503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7"/>
              </a:lnSpc>
            </a:pPr>
            <a:r>
              <a:rPr lang="en-US" sz="3399" spc="33">
                <a:solidFill>
                  <a:srgbClr val="FFFFFF"/>
                </a:solidFill>
                <a:latin typeface="Poppins Italics"/>
              </a:rPr>
              <a:t>Deux grandes familles de risques affectent particulièrement la solvabilité et la rentabilité des sociétés d’assurance :</a:t>
            </a:r>
          </a:p>
          <a:p>
            <a:pPr algn="just" marL="734059" indent="-367030" lvl="1">
              <a:lnSpc>
                <a:spcPts val="4997"/>
              </a:lnSpc>
              <a:buFont typeface="Arial"/>
              <a:buChar char="•"/>
            </a:pPr>
            <a:r>
              <a:rPr lang="en-US" sz="3399" spc="33">
                <a:solidFill>
                  <a:srgbClr val="CDBD75"/>
                </a:solidFill>
                <a:latin typeface="Poppins Bold Italics"/>
              </a:rPr>
              <a:t>Les risques techniques</a:t>
            </a:r>
            <a:r>
              <a:rPr lang="en-US" sz="3399" spc="33">
                <a:solidFill>
                  <a:srgbClr val="FFFFFF"/>
                </a:solidFill>
                <a:latin typeface="Poppins Italics"/>
              </a:rPr>
              <a:t> affectent le passif des bilans. Ils émanent de l’activité même de la compagnie comme il peut s’agir pour la</a:t>
            </a:r>
            <a:r>
              <a:rPr lang="en-US" sz="3399" spc="33" u="sng">
                <a:solidFill>
                  <a:srgbClr val="FFFFFF"/>
                </a:solidFill>
                <a:latin typeface="Poppins Italics"/>
              </a:rPr>
              <a:t> fréquence et la sévérité des sinistres</a:t>
            </a:r>
            <a:r>
              <a:rPr lang="en-US" sz="3399" spc="33">
                <a:solidFill>
                  <a:srgbClr val="FFFFFF"/>
                </a:solidFill>
                <a:latin typeface="Poppins Italics"/>
              </a:rPr>
              <a:t>.</a:t>
            </a:r>
          </a:p>
          <a:p>
            <a:pPr algn="just" marL="734059" indent="-367030" lvl="1">
              <a:lnSpc>
                <a:spcPts val="4997"/>
              </a:lnSpc>
              <a:buFont typeface="Arial"/>
              <a:buChar char="•"/>
            </a:pPr>
            <a:r>
              <a:rPr lang="en-US" sz="3399" spc="33">
                <a:solidFill>
                  <a:srgbClr val="CDBD75"/>
                </a:solidFill>
                <a:latin typeface="Poppins Bold Italics"/>
              </a:rPr>
              <a:t>Les risques d’investissement</a:t>
            </a:r>
            <a:r>
              <a:rPr lang="en-US" sz="3399" spc="33">
                <a:solidFill>
                  <a:srgbClr val="FFFFFF"/>
                </a:solidFill>
                <a:latin typeface="Poppins Italics"/>
              </a:rPr>
              <a:t> sont l’ensemble des risques liés à la </a:t>
            </a:r>
            <a:r>
              <a:rPr lang="en-US" sz="3399" spc="33" u="sng">
                <a:solidFill>
                  <a:srgbClr val="FFFFFF"/>
                </a:solidFill>
                <a:latin typeface="Poppins Italics"/>
              </a:rPr>
              <a:t>gestion d’actifs de l’assureur.</a:t>
            </a:r>
          </a:p>
          <a:p>
            <a:pPr algn="just">
              <a:lnSpc>
                <a:spcPts val="499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5021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8458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CDBD7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76203" y="5334579"/>
            <a:ext cx="13011797" cy="4952421"/>
            <a:chOff x="0" y="0"/>
            <a:chExt cx="4210163" cy="1602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10163" cy="1602430"/>
            </a:xfrm>
            <a:custGeom>
              <a:avLst/>
              <a:gdLst/>
              <a:ahLst/>
              <a:cxnLst/>
              <a:rect r="r" b="b" t="t" l="l"/>
              <a:pathLst>
                <a:path h="1602430" w="4210163">
                  <a:moveTo>
                    <a:pt x="0" y="0"/>
                  </a:moveTo>
                  <a:lnTo>
                    <a:pt x="4210163" y="0"/>
                  </a:lnTo>
                  <a:lnTo>
                    <a:pt x="4210163" y="1602430"/>
                  </a:lnTo>
                  <a:lnTo>
                    <a:pt x="0" y="16024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36986" y="-9994"/>
            <a:ext cx="14951014" cy="417760"/>
            <a:chOff x="0" y="0"/>
            <a:chExt cx="5454170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773091" y="1503380"/>
            <a:ext cx="11880985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LES RISQUES D’INVESTISSEMENT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487069" y="5583527"/>
            <a:ext cx="12453028" cy="434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FFFFFF"/>
                </a:solidFill>
                <a:latin typeface="Poppins"/>
              </a:rPr>
              <a:t>Le risque de crédit : risque de la defaillance de countrepartie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FFFFFF"/>
                </a:solidFill>
                <a:latin typeface="Poppins"/>
              </a:rPr>
              <a:t>Le risque d’inflation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CDBD75"/>
                </a:solidFill>
                <a:latin typeface="Poppins Bold"/>
              </a:rPr>
              <a:t>Les risques de taux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FFFFFF"/>
                </a:solidFill>
                <a:latin typeface="Poppins"/>
              </a:rPr>
              <a:t>Risque de liquidité : le risque de ne pouvoir vendre un titre financier ou de le vendre à des conditions de prix très défavorables.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603853"/>
            </a:xfrm>
            <a:custGeom>
              <a:avLst/>
              <a:gdLst/>
              <a:ahLst/>
              <a:cxnLst/>
              <a:rect r="r" b="b" t="t" l="l"/>
              <a:pathLst>
                <a:path h="6038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80498" y="1334028"/>
            <a:ext cx="15327005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1- LE RISQUE DE RÉINVESTISSEMENT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886" y="4465320"/>
            <a:ext cx="16706229" cy="479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CDBD75"/>
                </a:solidFill>
                <a:latin typeface="Poppins Bold"/>
              </a:rPr>
              <a:t>LE RISQUE DE RÉINVESTISSEMENT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 (OU DE</a:t>
            </a:r>
            <a:r>
              <a:rPr lang="en-US" sz="3199">
                <a:solidFill>
                  <a:srgbClr val="000000"/>
                </a:solidFill>
                <a:latin typeface="Poppins Bold"/>
              </a:rPr>
              <a:t> BAISSE DES TAUX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) EST LE RISQUE QUE LE TAUX DE RENDEMENT AUQUEL SE FERONT LES INVESTISSEMENTS FUTURS SOIT INFÉRIEUR AU TAUX GARANTI AU TITRE DES CONTRATS D’ASSURANCE. </a:t>
            </a: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LE RISQUE DE RÉINVESTISSEMENT APPARAIT LORSQUE </a:t>
            </a:r>
            <a:r>
              <a:rPr lang="en-US" sz="3199">
                <a:solidFill>
                  <a:srgbClr val="000000"/>
                </a:solidFill>
                <a:latin typeface="Poppins Bold"/>
              </a:rPr>
              <a:t>LA DURÉE DE VIE DES ACTIFS (OBLIGATIONS) EST INFÉRIEURE À CELLE DES ENGAGEMENTS.</a:t>
            </a:r>
            <a:r>
              <a:rPr lang="en-US" sz="3199">
                <a:solidFill>
                  <a:srgbClr val="000000"/>
                </a:solidFill>
                <a:latin typeface="Poppins"/>
              </a:rPr>
              <a:t> </a:t>
            </a:r>
          </a:p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Poppins"/>
              </a:rPr>
              <a:t>SI L’ASSUREUR DÉTIENT À CE MOMENT DES OBLIGATIONS ARRIVANT À MATURITÉ, IL </a:t>
            </a:r>
            <a:r>
              <a:rPr lang="en-US" sz="3199">
                <a:solidFill>
                  <a:srgbClr val="000000"/>
                </a:solidFill>
                <a:latin typeface="Poppins Bold"/>
              </a:rPr>
              <a:t>SERA OBLIGÉ DE RÉINVESTIR EN OBLIGATIONS AVEC DES CONDITIONS DE TAUX DÉFAVORABLES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7822" y="1028700"/>
            <a:ext cx="12832155" cy="5068701"/>
          </a:xfrm>
          <a:custGeom>
            <a:avLst/>
            <a:gdLst/>
            <a:ahLst/>
            <a:cxnLst/>
            <a:rect r="r" b="b" t="t" l="l"/>
            <a:pathLst>
              <a:path h="5068701" w="12832155">
                <a:moveTo>
                  <a:pt x="0" y="0"/>
                </a:moveTo>
                <a:lnTo>
                  <a:pt x="12832155" y="0"/>
                </a:lnTo>
                <a:lnTo>
                  <a:pt x="12832155" y="5068701"/>
                </a:lnTo>
                <a:lnTo>
                  <a:pt x="0" y="5068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27822" y="6699245"/>
            <a:ext cx="1259232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EXEMPLE DE RÉINVESTISSEMENT DÉFAVORABLE À L’ANNÉE 5.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</a:rPr>
              <a:t>LA VALEUR DE L’ACTIF EST INFÉRIEURE À LA VALEUR DU CONTRAT LORSQUE CELUI-CI ARRIVE À SON TERME À L’ANNÉE 10.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DAF9PQgdeRY</dc:identifier>
  <dcterms:modified xsi:type="dcterms:W3CDTF">2011-08-01T06:04:30Z</dcterms:modified>
  <cp:revision>1</cp:revision>
  <dc:title>Derivatives Project</dc:title>
</cp:coreProperties>
</file>